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s/slide25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82" r:id="rId3"/>
    <p:sldId id="259" r:id="rId4"/>
    <p:sldId id="274" r:id="rId5"/>
    <p:sldId id="277" r:id="rId6"/>
    <p:sldId id="276" r:id="rId7"/>
    <p:sldId id="258" r:id="rId8"/>
    <p:sldId id="281" r:id="rId9"/>
    <p:sldId id="257" r:id="rId10"/>
    <p:sldId id="275" r:id="rId11"/>
    <p:sldId id="260" r:id="rId12"/>
    <p:sldId id="269" r:id="rId13"/>
    <p:sldId id="261" r:id="rId14"/>
    <p:sldId id="270" r:id="rId15"/>
    <p:sldId id="262" r:id="rId16"/>
    <p:sldId id="271" r:id="rId17"/>
    <p:sldId id="263" r:id="rId18"/>
    <p:sldId id="272" r:id="rId19"/>
    <p:sldId id="264" r:id="rId20"/>
    <p:sldId id="273" r:id="rId21"/>
    <p:sldId id="265" r:id="rId22"/>
    <p:sldId id="278" r:id="rId23"/>
    <p:sldId id="266" r:id="rId24"/>
    <p:sldId id="279" r:id="rId25"/>
    <p:sldId id="267" r:id="rId26"/>
    <p:sldId id="280" r:id="rId27"/>
    <p:sldId id="268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86" d="100"/>
          <a:sy n="86" d="100"/>
        </p:scale>
        <p:origin x="-128" y="-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1" Type="http://schemas.openxmlformats.org/officeDocument/2006/relationships/presProps" Target="presProps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26" Type="http://schemas.openxmlformats.org/officeDocument/2006/relationships/slide" Target="slides/slide25.xml"/><Relationship Id="rId30" Type="http://schemas.openxmlformats.org/officeDocument/2006/relationships/printerSettings" Target="printerSettings/printerSettings1.bin"/><Relationship Id="rId11" Type="http://schemas.openxmlformats.org/officeDocument/2006/relationships/slide" Target="slides/slide10.xml"/><Relationship Id="rId29" Type="http://schemas.openxmlformats.org/officeDocument/2006/relationships/notesMaster" Target="notesMasters/notesMaster1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960C8-B29F-7348-9809-6FC14F6AE47F}" type="datetimeFigureOut">
              <a:rPr lang="en-US" smtClean="0"/>
              <a:pPr/>
              <a:t>1/6/11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3049A9-B184-D143-B7D5-8D068DE34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049A9-B184-D143-B7D5-8D068DE3466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46823-F0CF-D143-916E-11373BB2C87E}" type="datetimeFigureOut">
              <a:rPr lang="en-US" smtClean="0"/>
              <a:pPr/>
              <a:t>1/6/11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16F4-638D-054C-878F-3D9847FE0E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46823-F0CF-D143-916E-11373BB2C87E}" type="datetimeFigureOut">
              <a:rPr lang="en-US" smtClean="0"/>
              <a:pPr/>
              <a:t>1/6/11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16F4-638D-054C-878F-3D9847FE0E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46823-F0CF-D143-916E-11373BB2C87E}" type="datetimeFigureOut">
              <a:rPr lang="en-US" smtClean="0"/>
              <a:pPr/>
              <a:t>1/6/11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16F4-638D-054C-878F-3D9847FE0E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46823-F0CF-D143-916E-11373BB2C87E}" type="datetimeFigureOut">
              <a:rPr lang="en-US" smtClean="0"/>
              <a:pPr/>
              <a:t>1/6/11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16F4-638D-054C-878F-3D9847FE0E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46823-F0CF-D143-916E-11373BB2C87E}" type="datetimeFigureOut">
              <a:rPr lang="en-US" smtClean="0"/>
              <a:pPr/>
              <a:t>1/6/11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16F4-638D-054C-878F-3D9847FE0E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46823-F0CF-D143-916E-11373BB2C87E}" type="datetimeFigureOut">
              <a:rPr lang="en-US" smtClean="0"/>
              <a:pPr/>
              <a:t>1/6/11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16F4-638D-054C-878F-3D9847FE0E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46823-F0CF-D143-916E-11373BB2C87E}" type="datetimeFigureOut">
              <a:rPr lang="en-US" smtClean="0"/>
              <a:pPr/>
              <a:t>1/6/11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16F4-638D-054C-878F-3D9847FE0E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46823-F0CF-D143-916E-11373BB2C87E}" type="datetimeFigureOut">
              <a:rPr lang="en-US" smtClean="0"/>
              <a:pPr/>
              <a:t>1/6/11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16F4-638D-054C-878F-3D9847FE0E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46823-F0CF-D143-916E-11373BB2C87E}" type="datetimeFigureOut">
              <a:rPr lang="en-US" smtClean="0"/>
              <a:pPr/>
              <a:t>1/6/11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16F4-638D-054C-878F-3D9847FE0E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46823-F0CF-D143-916E-11373BB2C87E}" type="datetimeFigureOut">
              <a:rPr lang="en-US" smtClean="0"/>
              <a:pPr/>
              <a:t>1/6/11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16F4-638D-054C-878F-3D9847FE0E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46823-F0CF-D143-916E-11373BB2C87E}" type="datetimeFigureOut">
              <a:rPr lang="en-US" smtClean="0"/>
              <a:pPr/>
              <a:t>1/6/11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16F4-638D-054C-878F-3D9847FE0E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146823-F0CF-D143-916E-11373BB2C87E}" type="datetimeFigureOut">
              <a:rPr lang="en-US" smtClean="0"/>
              <a:pPr/>
              <a:t>1/6/11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616F4-638D-054C-878F-3D9847FE0E8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5" Type="http://schemas.openxmlformats.org/officeDocument/2006/relationships/image" Target="../media/image19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Relationship Id="rId6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16.png"/><Relationship Id="rId5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16.png"/><Relationship Id="rId5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16.png"/><Relationship Id="rId5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16.png"/><Relationship Id="rId5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5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5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image" Target="../media/image30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5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6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6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5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7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6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-76200"/>
            <a:ext cx="8890000" cy="7010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Los </a:t>
            </a:r>
            <a:r>
              <a:rPr lang="en-US" dirty="0" err="1" smtClean="0">
                <a:solidFill>
                  <a:schemeClr val="bg1"/>
                </a:solidFill>
              </a:rPr>
              <a:t>Amantes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Tejanos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0" y="3048000"/>
            <a:ext cx="3810000" cy="381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5400" y="1828800"/>
            <a:ext cx="137160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9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¿A </a:t>
            </a:r>
            <a:r>
              <a:rPr lang="en-US" dirty="0" err="1" smtClean="0"/>
              <a:t>él</a:t>
            </a:r>
            <a:r>
              <a:rPr lang="en-US" dirty="0" smtClean="0"/>
              <a:t> le </a:t>
            </a:r>
            <a:r>
              <a:rPr lang="en-US" dirty="0" err="1" smtClean="0"/>
              <a:t>gusta</a:t>
            </a:r>
            <a:r>
              <a:rPr lang="en-US" dirty="0" smtClean="0"/>
              <a:t> </a:t>
            </a:r>
            <a:r>
              <a:rPr lang="en-US" dirty="0" err="1" smtClean="0"/>
              <a:t>jugar</a:t>
            </a:r>
            <a:r>
              <a:rPr lang="en-US" dirty="0" smtClean="0"/>
              <a:t> los </a:t>
            </a:r>
            <a:r>
              <a:rPr lang="en-US" dirty="0" err="1" smtClean="0"/>
              <a:t>deportes</a:t>
            </a:r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tocar</a:t>
            </a:r>
            <a:r>
              <a:rPr lang="en-US" dirty="0" smtClean="0"/>
              <a:t> la </a:t>
            </a:r>
            <a:r>
              <a:rPr lang="en-US" dirty="0" err="1" smtClean="0"/>
              <a:t>guitarra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700" y="-12700"/>
            <a:ext cx="9169400" cy="6883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8593" y="1447800"/>
            <a:ext cx="2875407" cy="38385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4994" y="2819400"/>
            <a:ext cx="2814812" cy="2806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rcRect l="33333" t="12154" r="36111" b="37846"/>
          <a:stretch>
            <a:fillRect/>
          </a:stretch>
        </p:blipFill>
        <p:spPr>
          <a:xfrm rot="19608351">
            <a:off x="2862065" y="2632141"/>
            <a:ext cx="838200" cy="1371600"/>
          </a:xfrm>
          <a:prstGeom prst="ellipse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9406" y="1447800"/>
            <a:ext cx="1320800" cy="1320800"/>
          </a:xfrm>
          <a:prstGeom prst="rect">
            <a:avLst/>
          </a:prstGeom>
        </p:spPr>
      </p:pic>
      <p:sp>
        <p:nvSpPr>
          <p:cNvPr id="10" name="&quot;No&quot; Symbol 9"/>
          <p:cNvSpPr/>
          <p:nvPr/>
        </p:nvSpPr>
        <p:spPr>
          <a:xfrm>
            <a:off x="4911501" y="1498600"/>
            <a:ext cx="916610" cy="1047750"/>
          </a:xfrm>
          <a:prstGeom prst="noSmoking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869632"/>
            <a:ext cx="7239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2400" b="1" i="1" dirty="0" smtClean="0"/>
              <a:t>Él no </a:t>
            </a:r>
            <a:r>
              <a:rPr lang="es-ES" sz="2400" b="1" i="1" dirty="0"/>
              <a:t>toca la guitarra bien. </a:t>
            </a:r>
            <a:r>
              <a:rPr lang="es-ES" sz="2400" b="1" i="1" dirty="0" smtClean="0"/>
              <a:t> Él </a:t>
            </a:r>
            <a:r>
              <a:rPr lang="es-ES" sz="2400" b="1" i="1" dirty="0"/>
              <a:t>t</a:t>
            </a:r>
            <a:r>
              <a:rPr lang="es-ES" sz="2400" b="1" i="1" dirty="0" smtClean="0"/>
              <a:t>oca </a:t>
            </a:r>
            <a:r>
              <a:rPr lang="es-ES" sz="2400" b="1" i="1" dirty="0"/>
              <a:t>la guitarra muy mal. </a:t>
            </a:r>
            <a:endParaRPr lang="en-US" sz="2400" b="1" i="1" dirty="0"/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-12700" y="217506"/>
            <a:ext cx="3048000" cy="2438400"/>
          </a:xfrm>
          <a:prstGeom prst="wedgeEllipseCallout">
            <a:avLst>
              <a:gd name="adj1" fmla="val 30042"/>
              <a:gd name="adj2" fmla="val 62813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28600" y="970746"/>
            <a:ext cx="2806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Yo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quiero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tocar</a:t>
            </a:r>
            <a:r>
              <a:rPr lang="en-US" sz="2800" b="1" dirty="0" smtClean="0"/>
              <a:t> la </a:t>
            </a:r>
            <a:r>
              <a:rPr lang="en-US" sz="2800" b="1" dirty="0" err="1" smtClean="0"/>
              <a:t>guitarra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contigo</a:t>
            </a:r>
            <a:r>
              <a:rPr lang="en-US" sz="2800" b="1" dirty="0" smtClean="0"/>
              <a:t>.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9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¿</a:t>
            </a:r>
            <a:r>
              <a:rPr lang="en-US" dirty="0" err="1" smtClean="0"/>
              <a:t>Él</a:t>
            </a:r>
            <a:r>
              <a:rPr lang="en-US" dirty="0" smtClean="0"/>
              <a:t> </a:t>
            </a:r>
            <a:r>
              <a:rPr lang="en-US" dirty="0" err="1" smtClean="0"/>
              <a:t>toca</a:t>
            </a:r>
            <a:r>
              <a:rPr lang="en-US" dirty="0" smtClean="0"/>
              <a:t> la </a:t>
            </a:r>
            <a:r>
              <a:rPr lang="en-US" dirty="0" err="1" smtClean="0"/>
              <a:t>guitarra</a:t>
            </a:r>
            <a:r>
              <a:rPr lang="en-US" dirty="0" smtClean="0"/>
              <a:t> </a:t>
            </a:r>
            <a:r>
              <a:rPr lang="en-US" dirty="0" err="1" smtClean="0"/>
              <a:t>bien</a:t>
            </a:r>
            <a:r>
              <a:rPr lang="en-US" dirty="0" smtClean="0"/>
              <a:t>, </a:t>
            </a:r>
            <a:r>
              <a:rPr lang="en-US" dirty="0" err="1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toca</a:t>
            </a:r>
            <a:r>
              <a:rPr lang="en-US" dirty="0" smtClean="0"/>
              <a:t> la </a:t>
            </a:r>
            <a:r>
              <a:rPr lang="en-US" dirty="0" err="1" smtClean="0"/>
              <a:t>guitarra</a:t>
            </a:r>
            <a:r>
              <a:rPr lang="en-US" dirty="0" smtClean="0"/>
              <a:t> mal?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50800"/>
            <a:ext cx="9194800" cy="6908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35" y="2362200"/>
            <a:ext cx="2971800" cy="297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3019402"/>
            <a:ext cx="2875407" cy="3838598"/>
          </a:xfrm>
          <a:prstGeom prst="rect">
            <a:avLst/>
          </a:prstGeom>
        </p:spPr>
      </p:pic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2590800" y="217506"/>
            <a:ext cx="2819400" cy="2438400"/>
          </a:xfrm>
          <a:prstGeom prst="wedgeEllipseCallout">
            <a:avLst>
              <a:gd name="adj1" fmla="val -45782"/>
              <a:gd name="adj2" fmla="val 65235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90800" y="217507"/>
            <a:ext cx="2819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b="1" dirty="0" smtClean="0"/>
          </a:p>
          <a:p>
            <a:endParaRPr lang="en-US" sz="2800" b="1" dirty="0" smtClean="0"/>
          </a:p>
          <a:p>
            <a:r>
              <a:rPr lang="en-US" sz="2800" b="1" dirty="0" smtClean="0"/>
              <a:t>¿</a:t>
            </a:r>
            <a:r>
              <a:rPr lang="en-US" sz="2800" b="1" dirty="0" err="1" smtClean="0"/>
              <a:t>Tú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quieres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jugar</a:t>
            </a:r>
            <a:r>
              <a:rPr lang="en-US" sz="2800" b="1" dirty="0" smtClean="0"/>
              <a:t> al </a:t>
            </a:r>
            <a:r>
              <a:rPr lang="en-US" sz="2800" b="1" dirty="0" err="1" smtClean="0"/>
              <a:t>tenis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conmigo</a:t>
            </a:r>
            <a:r>
              <a:rPr lang="en-US" sz="2800" b="1" dirty="0" smtClean="0"/>
              <a:t>?</a:t>
            </a:r>
            <a:endParaRPr lang="en-US" sz="2800" b="1" dirty="0"/>
          </a:p>
        </p:txBody>
      </p:sp>
      <p:sp>
        <p:nvSpPr>
          <p:cNvPr id="9" name="AutoShape 15"/>
          <p:cNvSpPr>
            <a:spLocks noChangeArrowheads="1"/>
          </p:cNvSpPr>
          <p:nvPr/>
        </p:nvSpPr>
        <p:spPr bwMode="auto">
          <a:xfrm>
            <a:off x="3429000" y="2107288"/>
            <a:ext cx="2819400" cy="2438400"/>
          </a:xfrm>
          <a:prstGeom prst="wedgeEllipseCallout">
            <a:avLst>
              <a:gd name="adj1" fmla="val 57277"/>
              <a:gd name="adj2" fmla="val 43990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/>
              <a:t>No, </a:t>
            </a:r>
            <a:r>
              <a:rPr lang="en-US" sz="2800" b="1" dirty="0" err="1" smtClean="0"/>
              <a:t>yo</a:t>
            </a:r>
            <a:r>
              <a:rPr lang="en-US" sz="2800" b="1" dirty="0" smtClean="0"/>
              <a:t> no </a:t>
            </a:r>
            <a:r>
              <a:rPr lang="en-US" sz="2800" b="1" dirty="0" err="1" smtClean="0"/>
              <a:t>quiero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jugar</a:t>
            </a:r>
            <a:r>
              <a:rPr lang="en-US" sz="2800" b="1" dirty="0" smtClean="0"/>
              <a:t> al </a:t>
            </a:r>
            <a:r>
              <a:rPr lang="en-US" sz="2800" b="1" dirty="0" err="1" smtClean="0"/>
              <a:t>tenis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contigo</a:t>
            </a:r>
            <a:r>
              <a:rPr lang="en-US" sz="2800" b="1" dirty="0" smtClean="0"/>
              <a:t>.</a:t>
            </a:r>
            <a:endParaRPr lang="en-US" sz="2800" b="1" dirty="0"/>
          </a:p>
        </p:txBody>
      </p:sp>
      <p:sp>
        <p:nvSpPr>
          <p:cNvPr id="12" name="Cloud Callout 11"/>
          <p:cNvSpPr/>
          <p:nvPr/>
        </p:nvSpPr>
        <p:spPr>
          <a:xfrm>
            <a:off x="0" y="217506"/>
            <a:ext cx="2590800" cy="1889782"/>
          </a:xfrm>
          <a:prstGeom prst="cloudCallout">
            <a:avLst>
              <a:gd name="adj1" fmla="val 621"/>
              <a:gd name="adj2" fmla="val 71383"/>
            </a:avLst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rcRect t="13481" b="17947"/>
          <a:stretch>
            <a:fillRect/>
          </a:stretch>
        </p:blipFill>
        <p:spPr>
          <a:xfrm>
            <a:off x="533400" y="457200"/>
            <a:ext cx="1257935" cy="1219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5869632"/>
            <a:ext cx="6019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2400" b="1" i="1" dirty="0" smtClean="0"/>
              <a:t>Ella no quiere jugar al tenis con él.</a:t>
            </a:r>
            <a:r>
              <a:rPr lang="en-US" sz="2400" b="1" i="1" dirty="0" smtClean="0"/>
              <a:t> </a:t>
            </a:r>
            <a:endParaRPr lang="en-US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0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¿Ella </a:t>
            </a:r>
            <a:r>
              <a:rPr lang="en-US" dirty="0" err="1" smtClean="0"/>
              <a:t>quiere</a:t>
            </a:r>
            <a:r>
              <a:rPr lang="en-US" dirty="0" smtClean="0"/>
              <a:t> </a:t>
            </a:r>
            <a:r>
              <a:rPr lang="en-US" dirty="0" err="1" smtClean="0"/>
              <a:t>jugar</a:t>
            </a:r>
            <a:r>
              <a:rPr lang="en-US" dirty="0" smtClean="0"/>
              <a:t> al </a:t>
            </a:r>
            <a:r>
              <a:rPr lang="en-US" dirty="0" err="1" smtClean="0"/>
              <a:t>tenis</a:t>
            </a:r>
            <a:r>
              <a:rPr lang="en-US" dirty="0" smtClean="0"/>
              <a:t> con </a:t>
            </a:r>
            <a:r>
              <a:rPr lang="en-US" dirty="0" err="1" smtClean="0"/>
              <a:t>él</a:t>
            </a:r>
            <a:r>
              <a:rPr lang="en-US" dirty="0" smtClean="0"/>
              <a:t>, </a:t>
            </a:r>
            <a:r>
              <a:rPr lang="en-US" dirty="0" err="1" smtClean="0"/>
              <a:t>o</a:t>
            </a:r>
            <a:r>
              <a:rPr lang="en-US" dirty="0" smtClean="0"/>
              <a:t> no </a:t>
            </a:r>
            <a:r>
              <a:rPr lang="en-US" dirty="0" err="1" smtClean="0"/>
              <a:t>quiere</a:t>
            </a:r>
            <a:r>
              <a:rPr lang="en-US" dirty="0" smtClean="0"/>
              <a:t> </a:t>
            </a:r>
            <a:r>
              <a:rPr lang="en-US" dirty="0" err="1" smtClean="0"/>
              <a:t>jugar</a:t>
            </a:r>
            <a:r>
              <a:rPr lang="en-US" dirty="0" smtClean="0"/>
              <a:t> al </a:t>
            </a:r>
            <a:r>
              <a:rPr lang="en-US" dirty="0" err="1" smtClean="0"/>
              <a:t>tenis</a:t>
            </a:r>
            <a:r>
              <a:rPr lang="en-US" dirty="0" smtClean="0"/>
              <a:t> con </a:t>
            </a:r>
            <a:r>
              <a:rPr lang="en-US" dirty="0" err="1" smtClean="0"/>
              <a:t>él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4800" cy="6908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28802"/>
            <a:ext cx="2971800" cy="297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1700" y="3019402"/>
            <a:ext cx="2875407" cy="3838598"/>
          </a:xfrm>
          <a:prstGeom prst="rect">
            <a:avLst/>
          </a:prstGeom>
        </p:spPr>
      </p:pic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2590800" y="217506"/>
            <a:ext cx="3048000" cy="2438400"/>
          </a:xfrm>
          <a:prstGeom prst="wedgeEllipseCallout">
            <a:avLst>
              <a:gd name="adj1" fmla="val -45533"/>
              <a:gd name="adj2" fmla="val 59179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90800" y="722293"/>
            <a:ext cx="3048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¿</a:t>
            </a:r>
            <a:r>
              <a:rPr lang="en-US" sz="2800" b="1" dirty="0" err="1" smtClean="0"/>
              <a:t>Tú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quieres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montar</a:t>
            </a:r>
            <a:r>
              <a:rPr lang="en-US" sz="2800" b="1" dirty="0" smtClean="0"/>
              <a:t> en </a:t>
            </a:r>
            <a:r>
              <a:rPr lang="en-US" sz="2800" b="1" dirty="0" err="1" smtClean="0"/>
              <a:t>bicicleta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conmigo</a:t>
            </a:r>
            <a:r>
              <a:rPr lang="en-US" sz="2800" b="1" dirty="0" smtClean="0"/>
              <a:t>?</a:t>
            </a:r>
            <a:endParaRPr lang="en-US" sz="2800" b="1" dirty="0"/>
          </a:p>
        </p:txBody>
      </p:sp>
      <p:sp>
        <p:nvSpPr>
          <p:cNvPr id="9" name="AutoShape 15"/>
          <p:cNvSpPr>
            <a:spLocks noChangeArrowheads="1"/>
          </p:cNvSpPr>
          <p:nvPr/>
        </p:nvSpPr>
        <p:spPr bwMode="auto">
          <a:xfrm>
            <a:off x="3581400" y="2107288"/>
            <a:ext cx="2819400" cy="2893314"/>
          </a:xfrm>
          <a:prstGeom prst="wedgeEllipseCallout">
            <a:avLst>
              <a:gd name="adj1" fmla="val 57801"/>
              <a:gd name="adj2" fmla="val 30063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/>
              <a:t>No, </a:t>
            </a:r>
            <a:r>
              <a:rPr lang="en-US" sz="2800" b="1" dirty="0" err="1" smtClean="0"/>
              <a:t>yo</a:t>
            </a:r>
            <a:r>
              <a:rPr lang="en-US" sz="2800" b="1" dirty="0" smtClean="0"/>
              <a:t> no </a:t>
            </a:r>
            <a:r>
              <a:rPr lang="en-US" sz="2800" b="1" dirty="0" err="1" smtClean="0"/>
              <a:t>quiero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montar</a:t>
            </a:r>
            <a:r>
              <a:rPr lang="en-US" sz="2800" b="1" dirty="0" smtClean="0"/>
              <a:t> en </a:t>
            </a:r>
            <a:r>
              <a:rPr lang="en-US" sz="2800" b="1" dirty="0" err="1" smtClean="0"/>
              <a:t>bicicleta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contigo</a:t>
            </a:r>
            <a:r>
              <a:rPr lang="en-US" sz="2800" b="1" dirty="0" smtClean="0"/>
              <a:t>.</a:t>
            </a:r>
            <a:endParaRPr lang="en-US" sz="2800" b="1" dirty="0"/>
          </a:p>
        </p:txBody>
      </p:sp>
      <p:sp>
        <p:nvSpPr>
          <p:cNvPr id="10" name="Cloud Callout 9"/>
          <p:cNvSpPr/>
          <p:nvPr/>
        </p:nvSpPr>
        <p:spPr>
          <a:xfrm>
            <a:off x="0" y="217506"/>
            <a:ext cx="2590800" cy="1889782"/>
          </a:xfrm>
          <a:prstGeom prst="cloudCallout">
            <a:avLst>
              <a:gd name="adj1" fmla="val 621"/>
              <a:gd name="adj2" fmla="val 71383"/>
            </a:avLst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722293"/>
            <a:ext cx="1748156" cy="98670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" y="5869632"/>
            <a:ext cx="59817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2400" b="1" i="1" dirty="0" smtClean="0"/>
              <a:t>Ella no quiere montar en bicicleta con él.</a:t>
            </a:r>
            <a:r>
              <a:rPr lang="en-US" sz="2400" b="1" i="1" dirty="0" smtClean="0"/>
              <a:t> </a:t>
            </a:r>
            <a:endParaRPr lang="en-US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¿Ella </a:t>
            </a:r>
            <a:r>
              <a:rPr lang="en-US" dirty="0" err="1" smtClean="0"/>
              <a:t>quiere</a:t>
            </a:r>
            <a:r>
              <a:rPr lang="en-US" dirty="0" smtClean="0"/>
              <a:t> </a:t>
            </a:r>
            <a:r>
              <a:rPr lang="en-US" dirty="0" err="1" smtClean="0"/>
              <a:t>montar</a:t>
            </a:r>
            <a:r>
              <a:rPr lang="en-US" dirty="0" smtClean="0"/>
              <a:t> en </a:t>
            </a:r>
            <a:r>
              <a:rPr lang="en-US" dirty="0" err="1" smtClean="0"/>
              <a:t>bicicleta</a:t>
            </a:r>
            <a:r>
              <a:rPr lang="en-US" dirty="0" smtClean="0"/>
              <a:t> con </a:t>
            </a:r>
            <a:r>
              <a:rPr lang="en-US" dirty="0" err="1" smtClean="0"/>
              <a:t>él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4800" cy="6908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28802"/>
            <a:ext cx="2971800" cy="297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1700" y="3019402"/>
            <a:ext cx="2875407" cy="3838598"/>
          </a:xfrm>
          <a:prstGeom prst="rect">
            <a:avLst/>
          </a:prstGeom>
        </p:spPr>
      </p:pic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2590800" y="152400"/>
            <a:ext cx="3048000" cy="2438400"/>
          </a:xfrm>
          <a:prstGeom prst="wedgeEllipseCallout">
            <a:avLst>
              <a:gd name="adj1" fmla="val -37297"/>
              <a:gd name="adj2" fmla="val 60390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90800" y="914400"/>
            <a:ext cx="3048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¿</a:t>
            </a:r>
            <a:r>
              <a:rPr lang="en-US" sz="2800" b="1" dirty="0" err="1" smtClean="0"/>
              <a:t>Tú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quieres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patinar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conmigo</a:t>
            </a:r>
            <a:r>
              <a:rPr lang="en-US" sz="2800" b="1" dirty="0" smtClean="0"/>
              <a:t>?</a:t>
            </a:r>
            <a:endParaRPr lang="en-US" sz="2800" b="1" dirty="0"/>
          </a:p>
        </p:txBody>
      </p:sp>
      <p:sp>
        <p:nvSpPr>
          <p:cNvPr id="9" name="AutoShape 15"/>
          <p:cNvSpPr>
            <a:spLocks noChangeArrowheads="1"/>
          </p:cNvSpPr>
          <p:nvPr/>
        </p:nvSpPr>
        <p:spPr bwMode="auto">
          <a:xfrm>
            <a:off x="3581400" y="2107288"/>
            <a:ext cx="2819400" cy="2893314"/>
          </a:xfrm>
          <a:prstGeom prst="wedgeEllipseCallout">
            <a:avLst>
              <a:gd name="adj1" fmla="val 59896"/>
              <a:gd name="adj2" fmla="val 29553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/>
              <a:t>No, </a:t>
            </a:r>
            <a:r>
              <a:rPr lang="en-US" sz="2800" b="1" dirty="0" err="1" smtClean="0"/>
              <a:t>yo</a:t>
            </a:r>
            <a:r>
              <a:rPr lang="en-US" sz="2800" b="1" dirty="0" smtClean="0"/>
              <a:t> no </a:t>
            </a:r>
            <a:r>
              <a:rPr lang="en-US" sz="2800" b="1" dirty="0" err="1" smtClean="0"/>
              <a:t>quiero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patinar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contigo</a:t>
            </a:r>
            <a:r>
              <a:rPr lang="en-US" sz="2800" b="1" dirty="0" smtClean="0"/>
              <a:t>.</a:t>
            </a:r>
            <a:endParaRPr lang="en-US" sz="2800" b="1" dirty="0"/>
          </a:p>
        </p:txBody>
      </p:sp>
      <p:sp>
        <p:nvSpPr>
          <p:cNvPr id="10" name="Cloud Callout 9"/>
          <p:cNvSpPr/>
          <p:nvPr/>
        </p:nvSpPr>
        <p:spPr>
          <a:xfrm>
            <a:off x="0" y="217506"/>
            <a:ext cx="2590800" cy="1889782"/>
          </a:xfrm>
          <a:prstGeom prst="cloudCallout">
            <a:avLst>
              <a:gd name="adj1" fmla="val 621"/>
              <a:gd name="adj2" fmla="val 71383"/>
            </a:avLst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" y="397608"/>
            <a:ext cx="1397000" cy="155819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" y="5869632"/>
            <a:ext cx="59817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2400" b="1" i="1" dirty="0" smtClean="0"/>
              <a:t>Ella no quiere patinar con él.</a:t>
            </a:r>
            <a:r>
              <a:rPr lang="en-US" sz="2400" b="1" i="1" dirty="0" smtClean="0"/>
              <a:t> </a:t>
            </a:r>
            <a:endParaRPr lang="en-US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1200"/>
            <a:ext cx="8229600" cy="1143000"/>
          </a:xfrm>
        </p:spPr>
        <p:txBody>
          <a:bodyPr/>
          <a:lstStyle/>
          <a:p>
            <a:r>
              <a:rPr lang="en-US" dirty="0" smtClean="0"/>
              <a:t>¿Ella </a:t>
            </a:r>
            <a:r>
              <a:rPr lang="en-US" dirty="0" err="1" smtClean="0"/>
              <a:t>quiere</a:t>
            </a:r>
            <a:r>
              <a:rPr lang="en-US" dirty="0" smtClean="0"/>
              <a:t> </a:t>
            </a:r>
            <a:r>
              <a:rPr lang="en-US" dirty="0" err="1" smtClean="0"/>
              <a:t>patinar</a:t>
            </a:r>
            <a:r>
              <a:rPr lang="en-US" dirty="0" smtClean="0"/>
              <a:t> con </a:t>
            </a:r>
            <a:r>
              <a:rPr lang="en-US" dirty="0" err="1" smtClean="0"/>
              <a:t>él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4800" cy="6908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90800"/>
            <a:ext cx="2971800" cy="297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1700" y="3019402"/>
            <a:ext cx="2875407" cy="3838598"/>
          </a:xfrm>
          <a:prstGeom prst="rect">
            <a:avLst/>
          </a:prstGeom>
        </p:spPr>
      </p:pic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1814286" y="1131906"/>
            <a:ext cx="3048000" cy="2754293"/>
          </a:xfrm>
          <a:prstGeom prst="wedgeEllipseCallout">
            <a:avLst>
              <a:gd name="adj1" fmla="val -37297"/>
              <a:gd name="adj2" fmla="val 60390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57400" y="1898302"/>
            <a:ext cx="2514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¿</a:t>
            </a:r>
            <a:r>
              <a:rPr lang="en-US" sz="2800" b="1" dirty="0" err="1" smtClean="0"/>
              <a:t>Tú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quieres</a:t>
            </a:r>
            <a:r>
              <a:rPr lang="en-US" sz="2800" b="1" dirty="0" smtClean="0"/>
              <a:t> comer nachos </a:t>
            </a:r>
            <a:r>
              <a:rPr lang="en-US" sz="2800" b="1" dirty="0" err="1" smtClean="0"/>
              <a:t>conmigo</a:t>
            </a:r>
            <a:r>
              <a:rPr lang="en-US" sz="2800" b="1" dirty="0" smtClean="0"/>
              <a:t>?</a:t>
            </a:r>
            <a:endParaRPr lang="en-US" sz="2800" b="1" dirty="0"/>
          </a:p>
        </p:txBody>
      </p:sp>
      <p:sp>
        <p:nvSpPr>
          <p:cNvPr id="9" name="AutoShape 15"/>
          <p:cNvSpPr>
            <a:spLocks noChangeArrowheads="1"/>
          </p:cNvSpPr>
          <p:nvPr/>
        </p:nvSpPr>
        <p:spPr bwMode="auto">
          <a:xfrm>
            <a:off x="4572000" y="126088"/>
            <a:ext cx="2819400" cy="2893314"/>
          </a:xfrm>
          <a:prstGeom prst="wedgeEllipseCallout">
            <a:avLst>
              <a:gd name="adj1" fmla="val 20002"/>
              <a:gd name="adj2" fmla="val 65598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err="1" smtClean="0"/>
              <a:t>Sí</a:t>
            </a:r>
            <a:r>
              <a:rPr lang="en-US" sz="2800" b="1" dirty="0" smtClean="0"/>
              <a:t>, </a:t>
            </a:r>
            <a:r>
              <a:rPr lang="en-US" sz="2800" b="1" dirty="0" err="1" smtClean="0"/>
              <a:t>yo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quiero</a:t>
            </a:r>
            <a:r>
              <a:rPr lang="en-US" sz="2800" b="1" dirty="0" smtClean="0"/>
              <a:t> comer nachos </a:t>
            </a:r>
            <a:r>
              <a:rPr lang="en-US" sz="2800" b="1" dirty="0" err="1" smtClean="0"/>
              <a:t>contigo</a:t>
            </a:r>
            <a:r>
              <a:rPr lang="en-US" sz="2800" b="1" dirty="0" smtClean="0"/>
              <a:t>.</a:t>
            </a:r>
            <a:endParaRPr lang="en-US" sz="2800" b="1" dirty="0"/>
          </a:p>
        </p:txBody>
      </p:sp>
      <p:sp>
        <p:nvSpPr>
          <p:cNvPr id="11" name="Cloud Callout 10"/>
          <p:cNvSpPr/>
          <p:nvPr/>
        </p:nvSpPr>
        <p:spPr>
          <a:xfrm>
            <a:off x="0" y="217506"/>
            <a:ext cx="2590800" cy="1828800"/>
          </a:xfrm>
          <a:prstGeom prst="cloudCallout">
            <a:avLst>
              <a:gd name="adj1" fmla="val 621"/>
              <a:gd name="adj2" fmla="val 71383"/>
            </a:avLst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clrChange>
              <a:clrFrom>
                <a:srgbClr val="B0A5A0"/>
              </a:clrFrom>
              <a:clrTo>
                <a:srgbClr val="B0A5A0">
                  <a:alpha val="0"/>
                </a:srgbClr>
              </a:clrTo>
            </a:clrChange>
          </a:blip>
          <a:srcRect l="11800"/>
          <a:stretch>
            <a:fillRect/>
          </a:stretch>
        </p:blipFill>
        <p:spPr>
          <a:xfrm>
            <a:off x="457200" y="573106"/>
            <a:ext cx="1600200" cy="11176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5869632"/>
            <a:ext cx="59817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2400" b="1" i="1" dirty="0" smtClean="0"/>
              <a:t>Ella sí quiere comer nachos con él.</a:t>
            </a:r>
            <a:r>
              <a:rPr lang="en-US" sz="2400" b="1" i="1" dirty="0" smtClean="0"/>
              <a:t> </a:t>
            </a:r>
            <a:endParaRPr lang="en-US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Vocabulario</a:t>
            </a:r>
            <a:r>
              <a:rPr lang="en-US" dirty="0" smtClean="0"/>
              <a:t> </a:t>
            </a:r>
            <a:r>
              <a:rPr lang="en-US" dirty="0" err="1" smtClean="0"/>
              <a:t>Importante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err="1" smtClean="0"/>
              <a:t>estadounidense</a:t>
            </a:r>
            <a:r>
              <a:rPr lang="en-US" dirty="0" smtClean="0"/>
              <a:t>						</a:t>
            </a:r>
            <a:r>
              <a:rPr lang="en-US" dirty="0" err="1" smtClean="0"/>
              <a:t>escuchar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guapa</a:t>
            </a:r>
            <a:r>
              <a:rPr lang="en-US" dirty="0" smtClean="0"/>
              <a:t>									</a:t>
            </a:r>
            <a:r>
              <a:rPr lang="en-US" dirty="0" err="1" smtClean="0"/>
              <a:t>bailar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tocar</a:t>
            </a:r>
            <a:r>
              <a:rPr lang="en-US" dirty="0" smtClean="0"/>
              <a:t> la </a:t>
            </a:r>
            <a:r>
              <a:rPr lang="en-US" dirty="0" err="1" smtClean="0"/>
              <a:t>guitarra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hacer</a:t>
            </a:r>
            <a:r>
              <a:rPr lang="en-US" dirty="0" smtClean="0"/>
              <a:t> </a:t>
            </a:r>
            <a:r>
              <a:rPr lang="en-US" dirty="0" err="1" smtClean="0"/>
              <a:t>ejercicios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jugar</a:t>
            </a:r>
            <a:r>
              <a:rPr lang="en-US" dirty="0" smtClean="0"/>
              <a:t> al </a:t>
            </a:r>
            <a:r>
              <a:rPr lang="en-US" dirty="0" err="1" smtClean="0"/>
              <a:t>tenis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montar</a:t>
            </a:r>
            <a:r>
              <a:rPr lang="en-US" dirty="0" smtClean="0"/>
              <a:t> en </a:t>
            </a:r>
            <a:r>
              <a:rPr lang="en-US" dirty="0" err="1" smtClean="0"/>
              <a:t>bicicleta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patinar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comer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7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¿A </a:t>
            </a:r>
            <a:r>
              <a:rPr lang="en-US" dirty="0" err="1" smtClean="0"/>
              <a:t>ella</a:t>
            </a:r>
            <a:r>
              <a:rPr lang="en-US" dirty="0" smtClean="0"/>
              <a:t> le </a:t>
            </a:r>
            <a:r>
              <a:rPr lang="en-US" dirty="0" err="1" smtClean="0"/>
              <a:t>gusta</a:t>
            </a:r>
            <a:r>
              <a:rPr lang="en-US" dirty="0" smtClean="0"/>
              <a:t> la comida </a:t>
            </a:r>
            <a:r>
              <a:rPr lang="en-US" dirty="0" err="1" smtClean="0"/>
              <a:t>mexicana</a:t>
            </a:r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dirty="0" smtClean="0"/>
              <a:t> la comida china?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267569" cy="6172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667000"/>
            <a:ext cx="2413000" cy="2413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3048000"/>
            <a:ext cx="2495550" cy="3327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rcRect l="6402" t="15386" r="7947" b="9395"/>
          <a:stretch>
            <a:fillRect/>
          </a:stretch>
        </p:blipFill>
        <p:spPr>
          <a:xfrm>
            <a:off x="3352800" y="2754294"/>
            <a:ext cx="2463800" cy="1676400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8" name="AutoShape 15"/>
          <p:cNvSpPr>
            <a:spLocks noChangeArrowheads="1"/>
          </p:cNvSpPr>
          <p:nvPr/>
        </p:nvSpPr>
        <p:spPr bwMode="auto">
          <a:xfrm>
            <a:off x="0" y="381000"/>
            <a:ext cx="3002643" cy="2373294"/>
          </a:xfrm>
          <a:prstGeom prst="wedgeEllipseCallout">
            <a:avLst>
              <a:gd name="adj1" fmla="val -8762"/>
              <a:gd name="adj2" fmla="val 63109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72357" y="838200"/>
            <a:ext cx="26216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b="1" dirty="0"/>
              <a:t>A mí no me gusta la música country. Me gusta más la música </a:t>
            </a:r>
            <a:r>
              <a:rPr lang="es-ES" sz="2400" b="1" dirty="0" smtClean="0"/>
              <a:t>rock.</a:t>
            </a:r>
            <a:r>
              <a:rPr lang="en-US" sz="2400" b="1" dirty="0" smtClean="0"/>
              <a:t> </a:t>
            </a:r>
            <a:endParaRPr lang="en-US" sz="2400" b="1" dirty="0"/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5816600" y="674706"/>
            <a:ext cx="2698750" cy="2373294"/>
          </a:xfrm>
          <a:prstGeom prst="wedgeEllipseCallout">
            <a:avLst>
              <a:gd name="adj1" fmla="val -8762"/>
              <a:gd name="adj2" fmla="val 63109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/>
              <a:t>¿¡A </a:t>
            </a:r>
            <a:r>
              <a:rPr lang="en-US" sz="2400" b="1" dirty="0" err="1" smtClean="0"/>
              <a:t>ti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gusta</a:t>
            </a:r>
            <a:r>
              <a:rPr lang="en-US" sz="2400" b="1" dirty="0" smtClean="0"/>
              <a:t> la </a:t>
            </a:r>
            <a:r>
              <a:rPr lang="en-US" sz="2400" b="1" dirty="0" err="1" smtClean="0"/>
              <a:t>música</a:t>
            </a:r>
            <a:r>
              <a:rPr lang="en-US" sz="2400" b="1" dirty="0" smtClean="0"/>
              <a:t> rock!?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¿A </a:t>
            </a:r>
            <a:r>
              <a:rPr lang="en-US" dirty="0" err="1" smtClean="0"/>
              <a:t>él</a:t>
            </a:r>
            <a:r>
              <a:rPr lang="en-US" dirty="0" smtClean="0"/>
              <a:t> le </a:t>
            </a:r>
            <a:r>
              <a:rPr lang="en-US" dirty="0" err="1" smtClean="0"/>
              <a:t>gusta</a:t>
            </a:r>
            <a:r>
              <a:rPr lang="en-US" dirty="0" smtClean="0"/>
              <a:t> </a:t>
            </a:r>
            <a:r>
              <a:rPr lang="en-US" dirty="0" err="1" smtClean="0"/>
              <a:t>más</a:t>
            </a:r>
            <a:r>
              <a:rPr lang="en-US" dirty="0" smtClean="0"/>
              <a:t> la </a:t>
            </a:r>
            <a:r>
              <a:rPr lang="en-US" dirty="0" err="1" smtClean="0"/>
              <a:t>música</a:t>
            </a:r>
            <a:r>
              <a:rPr lang="en-US" dirty="0" smtClean="0"/>
              <a:t> rock </a:t>
            </a:r>
            <a:r>
              <a:rPr lang="en-US" dirty="0" err="1" smtClean="0"/>
              <a:t>o</a:t>
            </a:r>
            <a:r>
              <a:rPr lang="en-US" dirty="0" smtClean="0"/>
              <a:t> la </a:t>
            </a:r>
            <a:r>
              <a:rPr lang="en-US" dirty="0" err="1" smtClean="0"/>
              <a:t>música</a:t>
            </a:r>
            <a:r>
              <a:rPr lang="en-US" dirty="0" smtClean="0"/>
              <a:t> country?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267569" cy="6172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667000"/>
            <a:ext cx="2413000" cy="2413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3048000"/>
            <a:ext cx="2495550" cy="3327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rcRect l="6402" t="15386" r="7947" b="9395"/>
          <a:stretch>
            <a:fillRect/>
          </a:stretch>
        </p:blipFill>
        <p:spPr>
          <a:xfrm>
            <a:off x="3002643" y="3962400"/>
            <a:ext cx="2463800" cy="1676400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8" name="AutoShape 15"/>
          <p:cNvSpPr>
            <a:spLocks noChangeArrowheads="1"/>
          </p:cNvSpPr>
          <p:nvPr/>
        </p:nvSpPr>
        <p:spPr bwMode="auto">
          <a:xfrm>
            <a:off x="0" y="381000"/>
            <a:ext cx="3002643" cy="2373294"/>
          </a:xfrm>
          <a:prstGeom prst="wedgeEllipseCallout">
            <a:avLst>
              <a:gd name="adj1" fmla="val -8762"/>
              <a:gd name="adj2" fmla="val 63109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72357" y="838200"/>
            <a:ext cx="26216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 smtClean="0"/>
              <a:t>¡</a:t>
            </a:r>
            <a:r>
              <a:rPr lang="es-ES" sz="2800" b="1" dirty="0"/>
              <a:t>No queremos escuchar la música </a:t>
            </a:r>
            <a:r>
              <a:rPr lang="es-ES" sz="2800" b="1" dirty="0" smtClean="0"/>
              <a:t>country</a:t>
            </a:r>
            <a:r>
              <a:rPr lang="en-US" sz="2800" b="1" dirty="0"/>
              <a:t>!</a:t>
            </a: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5816600" y="674706"/>
            <a:ext cx="2698750" cy="2373294"/>
          </a:xfrm>
          <a:prstGeom prst="wedgeEllipseCallout">
            <a:avLst>
              <a:gd name="adj1" fmla="val -8762"/>
              <a:gd name="adj2" fmla="val 63109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 smtClean="0"/>
              <a:t>¡Queremos escuchar la música rock</a:t>
            </a:r>
            <a:r>
              <a:rPr lang="en-US" sz="2400" b="1" dirty="0" smtClean="0"/>
              <a:t>!</a:t>
            </a:r>
          </a:p>
          <a:p>
            <a:pPr algn="ctr"/>
            <a:endParaRPr lang="en-US" sz="24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2893" y="1877994"/>
            <a:ext cx="1643550" cy="1752600"/>
          </a:xfrm>
          <a:prstGeom prst="rect">
            <a:avLst/>
          </a:prstGeom>
        </p:spPr>
      </p:pic>
      <p:sp>
        <p:nvSpPr>
          <p:cNvPr id="12" name="&quot;No&quot; Symbol 11"/>
          <p:cNvSpPr/>
          <p:nvPr/>
        </p:nvSpPr>
        <p:spPr>
          <a:xfrm>
            <a:off x="3822893" y="1820844"/>
            <a:ext cx="1549400" cy="1809750"/>
          </a:xfrm>
          <a:prstGeom prst="noSmoking">
            <a:avLst/>
          </a:prstGeom>
          <a:solidFill>
            <a:schemeClr val="tx1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5869632"/>
            <a:ext cx="60198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2400" b="1" i="1" dirty="0"/>
              <a:t>Ellos no quieren escuchar la música </a:t>
            </a:r>
            <a:r>
              <a:rPr lang="es-ES" sz="2400" b="1" i="1" dirty="0" smtClean="0"/>
              <a:t>country.</a:t>
            </a:r>
          </a:p>
          <a:p>
            <a:r>
              <a:rPr lang="es-ES" sz="2400" b="1" i="1" dirty="0" smtClean="0"/>
              <a:t>¡Ellos quieren escuchar la música rock!</a:t>
            </a:r>
            <a:r>
              <a:rPr lang="en-US" sz="2400" b="1" i="1" dirty="0" smtClean="0"/>
              <a:t> </a:t>
            </a:r>
            <a:endParaRPr lang="en-US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19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¿</a:t>
            </a:r>
            <a:r>
              <a:rPr lang="en-US" dirty="0" err="1" smtClean="0"/>
              <a:t>Ellos</a:t>
            </a:r>
            <a:r>
              <a:rPr lang="en-US" dirty="0" smtClean="0"/>
              <a:t> </a:t>
            </a:r>
            <a:r>
              <a:rPr lang="en-US" dirty="0" err="1" smtClean="0"/>
              <a:t>quieren</a:t>
            </a:r>
            <a:r>
              <a:rPr lang="en-US" dirty="0" smtClean="0"/>
              <a:t> </a:t>
            </a:r>
            <a:r>
              <a:rPr lang="en-US" dirty="0" err="1" smtClean="0"/>
              <a:t>escuchar</a:t>
            </a:r>
            <a:r>
              <a:rPr lang="en-US" dirty="0" smtClean="0"/>
              <a:t> la </a:t>
            </a:r>
            <a:r>
              <a:rPr lang="en-US" dirty="0" err="1" smtClean="0"/>
              <a:t>música</a:t>
            </a:r>
            <a:r>
              <a:rPr lang="en-US" dirty="0" smtClean="0"/>
              <a:t> rock </a:t>
            </a:r>
            <a:r>
              <a:rPr lang="en-US" dirty="0" err="1" smtClean="0"/>
              <a:t>o</a:t>
            </a:r>
            <a:r>
              <a:rPr lang="en-US" dirty="0" smtClean="0"/>
              <a:t> la </a:t>
            </a:r>
            <a:r>
              <a:rPr lang="en-US" dirty="0" err="1" smtClean="0"/>
              <a:t>música</a:t>
            </a:r>
            <a:r>
              <a:rPr lang="en-US" dirty="0" smtClean="0"/>
              <a:t> country?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267569" cy="6172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667000"/>
            <a:ext cx="2413000" cy="2413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3048000"/>
            <a:ext cx="2495550" cy="3327400"/>
          </a:xfrm>
          <a:prstGeom prst="rect">
            <a:avLst/>
          </a:prstGeom>
        </p:spPr>
      </p:pic>
      <p:sp>
        <p:nvSpPr>
          <p:cNvPr id="8" name="AutoShape 15"/>
          <p:cNvSpPr>
            <a:spLocks noChangeArrowheads="1"/>
          </p:cNvSpPr>
          <p:nvPr/>
        </p:nvSpPr>
        <p:spPr bwMode="auto">
          <a:xfrm>
            <a:off x="0" y="381000"/>
            <a:ext cx="3002643" cy="2373294"/>
          </a:xfrm>
          <a:prstGeom prst="wedgeEllipseCallout">
            <a:avLst>
              <a:gd name="adj1" fmla="val -8762"/>
              <a:gd name="adj2" fmla="val 63109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/>
              <a:t>¡</a:t>
            </a:r>
            <a:r>
              <a:rPr lang="en-US" sz="2400" b="1" dirty="0" err="1" smtClean="0"/>
              <a:t>Sí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quiero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bailar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contigo</a:t>
            </a:r>
            <a:r>
              <a:rPr lang="en-US" sz="2400" b="1" dirty="0" smtClean="0"/>
              <a:t>!</a:t>
            </a:r>
            <a:endParaRPr lang="en-US" sz="2400" dirty="0"/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4038600" y="1219200"/>
            <a:ext cx="2470150" cy="1828800"/>
          </a:xfrm>
          <a:prstGeom prst="wedgeEllipseCallout">
            <a:avLst>
              <a:gd name="adj1" fmla="val 38914"/>
              <a:gd name="adj2" fmla="val 58897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/>
              <a:t>¿</a:t>
            </a:r>
            <a:r>
              <a:rPr lang="en-US" sz="2400" b="1" dirty="0" err="1" smtClean="0"/>
              <a:t>Quieres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bailar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conmigo</a:t>
            </a:r>
            <a:r>
              <a:rPr lang="en-US" sz="2400" b="1" dirty="0" smtClean="0"/>
              <a:t>? </a:t>
            </a:r>
            <a:endParaRPr lang="en-US" sz="24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3200" y="2019300"/>
            <a:ext cx="1295400" cy="1295400"/>
          </a:xfrm>
          <a:prstGeom prst="rect">
            <a:avLst/>
          </a:prstGeom>
        </p:spPr>
      </p:pic>
      <p:sp>
        <p:nvSpPr>
          <p:cNvPr id="12" name="Cloud Callout 11"/>
          <p:cNvSpPr/>
          <p:nvPr/>
        </p:nvSpPr>
        <p:spPr>
          <a:xfrm>
            <a:off x="6019800" y="381000"/>
            <a:ext cx="2743200" cy="2373294"/>
          </a:xfrm>
          <a:prstGeom prst="cloudCallout">
            <a:avLst>
              <a:gd name="adj1" fmla="val 621"/>
              <a:gd name="adj2" fmla="val 71383"/>
            </a:avLst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1704" y="768350"/>
            <a:ext cx="1290851" cy="144145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0" y="6131242"/>
            <a:ext cx="60198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2800" b="1" i="1" dirty="0"/>
              <a:t>Ellos</a:t>
            </a:r>
            <a:r>
              <a:rPr lang="es-ES" sz="2800" b="1" i="1" dirty="0" smtClean="0"/>
              <a:t> quieren bailar.</a:t>
            </a:r>
            <a:r>
              <a:rPr lang="en-US" sz="2800" b="1" i="1" dirty="0" smtClean="0"/>
              <a:t> </a:t>
            </a:r>
            <a:endParaRPr lang="en-US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¿</a:t>
            </a:r>
            <a:r>
              <a:rPr lang="en-US" dirty="0" err="1" smtClean="0"/>
              <a:t>Ellos</a:t>
            </a:r>
            <a:r>
              <a:rPr lang="en-US" dirty="0" smtClean="0"/>
              <a:t> </a:t>
            </a:r>
            <a:r>
              <a:rPr lang="en-US" dirty="0" err="1" smtClean="0"/>
              <a:t>quieren</a:t>
            </a:r>
            <a:r>
              <a:rPr lang="en-US" dirty="0" smtClean="0"/>
              <a:t> </a:t>
            </a:r>
            <a:r>
              <a:rPr lang="en-US" dirty="0" err="1" smtClean="0"/>
              <a:t>bailar</a:t>
            </a:r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hacer</a:t>
            </a:r>
            <a:r>
              <a:rPr lang="en-US" dirty="0" smtClean="0"/>
              <a:t> </a:t>
            </a:r>
            <a:r>
              <a:rPr lang="en-US" dirty="0" err="1" smtClean="0"/>
              <a:t>ejercicios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-88900"/>
            <a:ext cx="8915400" cy="70358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85800" y="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 los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amantes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tejanos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bailan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juntos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para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siempre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0" y="3048000"/>
            <a:ext cx="3810000" cy="381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5400" y="1828800"/>
            <a:ext cx="137160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-88900"/>
            <a:ext cx="8915400" cy="7035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9800" y="2819400"/>
            <a:ext cx="2755900" cy="2755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061" y="4851400"/>
            <a:ext cx="3230752" cy="2006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061" y="1371600"/>
            <a:ext cx="2057400" cy="2057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7669" y="247650"/>
            <a:ext cx="2108031" cy="22479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4613" y="792092"/>
            <a:ext cx="2555187" cy="3406916"/>
          </a:xfrm>
          <a:prstGeom prst="rect">
            <a:avLst/>
          </a:prstGeom>
        </p:spPr>
      </p:pic>
      <p:sp>
        <p:nvSpPr>
          <p:cNvPr id="11" name="&quot;No&quot; Symbol 10"/>
          <p:cNvSpPr/>
          <p:nvPr/>
        </p:nvSpPr>
        <p:spPr>
          <a:xfrm>
            <a:off x="6667669" y="247650"/>
            <a:ext cx="2108031" cy="2247900"/>
          </a:xfrm>
          <a:prstGeom prst="noSmoking">
            <a:avLst/>
          </a:prstGeom>
          <a:solidFill>
            <a:schemeClr val="tx1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0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¿Ella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morena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extrovertida</a:t>
            </a:r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rubia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tímida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-88900"/>
            <a:ext cx="8915400" cy="7035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9800" y="2819400"/>
            <a:ext cx="2755900" cy="2755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061" y="4851400"/>
            <a:ext cx="3230752" cy="2006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061" y="1371600"/>
            <a:ext cx="2057400" cy="2057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7669" y="247650"/>
            <a:ext cx="2108031" cy="22479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4613" y="792092"/>
            <a:ext cx="2555187" cy="3406916"/>
          </a:xfrm>
          <a:prstGeom prst="rect">
            <a:avLst/>
          </a:prstGeom>
        </p:spPr>
      </p:pic>
      <p:sp>
        <p:nvSpPr>
          <p:cNvPr id="11" name="&quot;No&quot; Symbol 10"/>
          <p:cNvSpPr/>
          <p:nvPr/>
        </p:nvSpPr>
        <p:spPr>
          <a:xfrm>
            <a:off x="6667669" y="247650"/>
            <a:ext cx="2108031" cy="2247900"/>
          </a:xfrm>
          <a:prstGeom prst="noSmoking">
            <a:avLst/>
          </a:prstGeom>
          <a:solidFill>
            <a:schemeClr val="tx1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0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¿A </a:t>
            </a:r>
            <a:r>
              <a:rPr lang="en-US" dirty="0" err="1" smtClean="0"/>
              <a:t>ella</a:t>
            </a:r>
            <a:r>
              <a:rPr lang="en-US" dirty="0" smtClean="0"/>
              <a:t> le </a:t>
            </a:r>
            <a:r>
              <a:rPr lang="en-US" dirty="0" err="1" smtClean="0"/>
              <a:t>gusta</a:t>
            </a:r>
            <a:r>
              <a:rPr lang="en-US" dirty="0" smtClean="0"/>
              <a:t> la </a:t>
            </a:r>
            <a:r>
              <a:rPr lang="en-US" dirty="0" err="1" smtClean="0"/>
              <a:t>música</a:t>
            </a:r>
            <a:r>
              <a:rPr lang="en-US" dirty="0" smtClean="0"/>
              <a:t> </a:t>
            </a:r>
            <a:r>
              <a:rPr lang="en-US" dirty="0" err="1" smtClean="0"/>
              <a:t>clásica</a:t>
            </a:r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dirty="0" smtClean="0"/>
              <a:t> la </a:t>
            </a:r>
            <a:r>
              <a:rPr lang="en-US" dirty="0" err="1" smtClean="0"/>
              <a:t>música</a:t>
            </a:r>
            <a:r>
              <a:rPr lang="en-US" dirty="0" smtClean="0"/>
              <a:t> rock?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1326299"/>
            <a:ext cx="520700" cy="1778000"/>
          </a:xfrm>
          <a:prstGeom prst="rect">
            <a:avLst/>
          </a:prstGeom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3104299"/>
            <a:ext cx="33083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AutoShape 12"/>
          <p:cNvSpPr>
            <a:spLocks noChangeArrowheads="1"/>
          </p:cNvSpPr>
          <p:nvPr/>
        </p:nvSpPr>
        <p:spPr bwMode="auto">
          <a:xfrm rot="21030721">
            <a:off x="5101926" y="1943097"/>
            <a:ext cx="990600" cy="1600200"/>
          </a:xfrm>
          <a:prstGeom prst="lightningBol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6661150" y="762000"/>
            <a:ext cx="2514600" cy="1981200"/>
          </a:xfrm>
          <a:prstGeom prst="wedgeEllipseCallout">
            <a:avLst>
              <a:gd name="adj1" fmla="val -29546"/>
              <a:gd name="adj2" fmla="val 84616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AutoShape 13"/>
          <p:cNvSpPr>
            <a:spLocks noChangeArrowheads="1"/>
          </p:cNvSpPr>
          <p:nvPr/>
        </p:nvSpPr>
        <p:spPr bwMode="auto">
          <a:xfrm rot="3639799">
            <a:off x="7789863" y="2538281"/>
            <a:ext cx="990600" cy="1600200"/>
          </a:xfrm>
          <a:prstGeom prst="lightningBol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pitchFamily="-109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661150" y="1524000"/>
            <a:ext cx="2610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¡Rock </a:t>
            </a:r>
            <a:r>
              <a:rPr lang="en-US" b="1" dirty="0" err="1" smtClean="0"/>
              <a:t>n</a:t>
            </a:r>
            <a:r>
              <a:rPr lang="en-US" b="1" dirty="0" smtClean="0"/>
              <a:t>’ roll </a:t>
            </a:r>
            <a:r>
              <a:rPr lang="en-US" b="1" dirty="0" err="1" smtClean="0"/>
              <a:t>está</a:t>
            </a:r>
            <a:r>
              <a:rPr lang="en-US" b="1" dirty="0" smtClean="0"/>
              <a:t> </a:t>
            </a:r>
            <a:r>
              <a:rPr lang="en-US" b="1" dirty="0" err="1" smtClean="0"/>
              <a:t>muerto</a:t>
            </a:r>
            <a:r>
              <a:rPr lang="en-US" b="1" dirty="0" smtClean="0"/>
              <a:t>!</a:t>
            </a:r>
            <a:endParaRPr lang="en-US" b="1" dirty="0"/>
          </a:p>
        </p:txBody>
      </p:sp>
      <p:sp>
        <p:nvSpPr>
          <p:cNvPr id="11" name="Rectangle 10"/>
          <p:cNvSpPr/>
          <p:nvPr/>
        </p:nvSpPr>
        <p:spPr>
          <a:xfrm>
            <a:off x="7696200" y="2030632"/>
            <a:ext cx="5889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 smtClean="0">
                <a:latin typeface="Huxtable" pitchFamily="2" charset="0"/>
                <a:sym typeface="Wingdings" pitchFamily="-109" charset="2"/>
              </a:rPr>
              <a:t></a:t>
            </a:r>
            <a:endParaRPr lang="en-US" sz="36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4318"/>
            <a:ext cx="4976813" cy="319802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0200" y="4162164"/>
            <a:ext cx="3062106" cy="22987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0" y="294318"/>
            <a:ext cx="497681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2400" b="1" i="1" dirty="0" smtClean="0"/>
              <a:t>Ella no </a:t>
            </a:r>
            <a:r>
              <a:rPr lang="en-US" sz="2400" b="1" i="1" dirty="0" err="1" smtClean="0"/>
              <a:t>va</a:t>
            </a:r>
            <a:r>
              <a:rPr lang="en-US" sz="2400" b="1" i="1" dirty="0" smtClean="0"/>
              <a:t> a la </a:t>
            </a:r>
            <a:r>
              <a:rPr lang="en-US" sz="2400" b="1" i="1" dirty="0" err="1" smtClean="0"/>
              <a:t>escuela</a:t>
            </a:r>
            <a:r>
              <a:rPr lang="en-US" sz="2400" b="1" i="1" dirty="0" smtClean="0"/>
              <a:t>.</a:t>
            </a:r>
            <a:endParaRPr lang="en-US" sz="2400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304800" y="3700499"/>
            <a:ext cx="438131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2400" b="1" i="1" dirty="0" smtClean="0"/>
              <a:t>Ella </a:t>
            </a:r>
            <a:r>
              <a:rPr lang="en-US" sz="2400" b="1" i="1" dirty="0" err="1" smtClean="0"/>
              <a:t>va</a:t>
            </a:r>
            <a:r>
              <a:rPr lang="en-US" sz="2400" b="1" i="1" dirty="0" smtClean="0"/>
              <a:t> a la playa.</a:t>
            </a:r>
            <a:endParaRPr lang="en-US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¿La </a:t>
            </a:r>
            <a:r>
              <a:rPr lang="en-US" dirty="0" err="1" smtClean="0"/>
              <a:t>escuela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aburrida</a:t>
            </a:r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divertida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6150" y="2028802"/>
            <a:ext cx="2578100" cy="3441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600" y="542902"/>
            <a:ext cx="2971800" cy="2971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276600"/>
            <a:ext cx="4641850" cy="17779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9700" y="1381102"/>
            <a:ext cx="1295400" cy="1295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0250" y="4837994"/>
            <a:ext cx="2597150" cy="20200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1161</TotalTime>
  <Words>402</Words>
  <Application>Microsoft Macintosh PowerPoint</Application>
  <PresentationFormat>On-screen Show (4:3)</PresentationFormat>
  <Paragraphs>53</Paragraphs>
  <Slides>27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Los Amantes Tejanos</vt:lpstr>
      <vt:lpstr>Vocabulario Importante</vt:lpstr>
      <vt:lpstr>Slide 3</vt:lpstr>
      <vt:lpstr>¿Ella es morena y extrovertida o rubia y tímida?</vt:lpstr>
      <vt:lpstr>Slide 5</vt:lpstr>
      <vt:lpstr>¿A ella le gusta la música clásica o la música rock?</vt:lpstr>
      <vt:lpstr>Slide 7</vt:lpstr>
      <vt:lpstr>¿La escuela es aburrida o divertida?</vt:lpstr>
      <vt:lpstr>Slide 9</vt:lpstr>
      <vt:lpstr>¿A él le gusta jugar los deportes o tocar la guitarra?</vt:lpstr>
      <vt:lpstr>Slide 11</vt:lpstr>
      <vt:lpstr>¿Él toca la guitarra bien, o toca la guitarra mal? </vt:lpstr>
      <vt:lpstr>Slide 13</vt:lpstr>
      <vt:lpstr>¿Ella quiere jugar al tenis con él, o no quiere jugar al tenis con él?</vt:lpstr>
      <vt:lpstr>Slide 15</vt:lpstr>
      <vt:lpstr>¿Ella quiere montar en bicicleta con él?</vt:lpstr>
      <vt:lpstr>Slide 17</vt:lpstr>
      <vt:lpstr>¿Ella quiere patinar con él?</vt:lpstr>
      <vt:lpstr>Slide 19</vt:lpstr>
      <vt:lpstr>¿A ella le gusta la comida mexicana o la comida china?</vt:lpstr>
      <vt:lpstr>Slide 21</vt:lpstr>
      <vt:lpstr>¿A él le gusta más la música rock o la música country?</vt:lpstr>
      <vt:lpstr>Slide 23</vt:lpstr>
      <vt:lpstr>¿Ellos quieren escuchar la música rock o la música country?</vt:lpstr>
      <vt:lpstr>Slide 25</vt:lpstr>
      <vt:lpstr>¿Ellos quieren bailar o hacer ejercicios?</vt:lpstr>
      <vt:lpstr>Slide 27</vt:lpstr>
    </vt:vector>
  </TitlesOfParts>
  <Company/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Benjamin Rush</dc:creator>
  <cp:lastModifiedBy>Benjamin Rush</cp:lastModifiedBy>
  <cp:revision>36</cp:revision>
  <dcterms:created xsi:type="dcterms:W3CDTF">2011-01-06T14:06:38Z</dcterms:created>
  <dcterms:modified xsi:type="dcterms:W3CDTF">2011-01-06T22:01:49Z</dcterms:modified>
</cp:coreProperties>
</file>